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7" r:id="rId2"/>
    <p:sldId id="258" r:id="rId3"/>
    <p:sldId id="259" r:id="rId4"/>
    <p:sldId id="260" r:id="rId5"/>
    <p:sldId id="266" r:id="rId6"/>
    <p:sldId id="261" r:id="rId7"/>
    <p:sldId id="262" r:id="rId8"/>
    <p:sldId id="263" r:id="rId9"/>
    <p:sldId id="267" r:id="rId10"/>
    <p:sldId id="264" r:id="rId11"/>
    <p:sldId id="265" r:id="rId12"/>
    <p:sldId id="268" r:id="rId13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CArolina\Desktop\SHU\LA\Leucemias%20Unificad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CArolina\Desktop\SHU\LA\Leucemias%202015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CArolina\Desktop\SHU\LA\Leucemias%202015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RESULTADOS!$B$1</c:f>
              <c:strCache>
                <c:ptCount val="1"/>
                <c:pt idx="0">
                  <c:v>LAL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RESULTADOS!$A$2:$A$7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RESULTADOS!$B$2:$B$7</c:f>
              <c:numCache>
                <c:formatCode>General</c:formatCode>
                <c:ptCount val="6"/>
                <c:pt idx="0">
                  <c:v>49</c:v>
                </c:pt>
                <c:pt idx="1">
                  <c:v>47</c:v>
                </c:pt>
                <c:pt idx="2">
                  <c:v>44</c:v>
                </c:pt>
                <c:pt idx="3">
                  <c:v>57</c:v>
                </c:pt>
                <c:pt idx="4">
                  <c:v>42</c:v>
                </c:pt>
                <c:pt idx="5">
                  <c:v>35</c:v>
                </c:pt>
              </c:numCache>
            </c:numRef>
          </c:val>
        </c:ser>
        <c:ser>
          <c:idx val="1"/>
          <c:order val="1"/>
          <c:tx>
            <c:strRef>
              <c:f>RESULTADOS!$C$1</c:f>
              <c:strCache>
                <c:ptCount val="1"/>
                <c:pt idx="0">
                  <c:v>LAM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RESULTADOS!$A$2:$A$7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RESULTADOS!$C$2:$C$7</c:f>
              <c:numCache>
                <c:formatCode>General</c:formatCode>
                <c:ptCount val="6"/>
                <c:pt idx="0">
                  <c:v>97</c:v>
                </c:pt>
                <c:pt idx="1">
                  <c:v>100</c:v>
                </c:pt>
                <c:pt idx="2">
                  <c:v>84</c:v>
                </c:pt>
                <c:pt idx="3">
                  <c:v>77</c:v>
                </c:pt>
                <c:pt idx="4">
                  <c:v>92</c:v>
                </c:pt>
                <c:pt idx="5">
                  <c:v>94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55502712"/>
        <c:axId val="255504672"/>
        <c:axId val="0"/>
      </c:bar3DChart>
      <c:catAx>
        <c:axId val="255502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55504672"/>
        <c:crosses val="autoZero"/>
        <c:auto val="1"/>
        <c:lblAlgn val="ctr"/>
        <c:lblOffset val="100"/>
        <c:noMultiLvlLbl val="0"/>
      </c:catAx>
      <c:valAx>
        <c:axId val="25550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255502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RESULTADOS!$A$27:$A$32</c:f>
              <c:numCache>
                <c:formatCode>General</c:formatCode>
                <c:ptCount val="6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</c:numCache>
            </c:numRef>
          </c:cat>
          <c:val>
            <c:numRef>
              <c:f>RESULTADOS!$B$27:$B$32</c:f>
              <c:numCache>
                <c:formatCode>General</c:formatCode>
                <c:ptCount val="6"/>
                <c:pt idx="0">
                  <c:v>4.42</c:v>
                </c:pt>
                <c:pt idx="1">
                  <c:v>4.45</c:v>
                </c:pt>
                <c:pt idx="2">
                  <c:v>3.87</c:v>
                </c:pt>
                <c:pt idx="3">
                  <c:v>4.0599999999999996</c:v>
                </c:pt>
                <c:pt idx="4">
                  <c:v>4.0599999999999996</c:v>
                </c:pt>
                <c:pt idx="5">
                  <c:v>3.9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31283672"/>
        <c:axId val="331283280"/>
      </c:lineChart>
      <c:catAx>
        <c:axId val="331283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31283280"/>
        <c:crosses val="autoZero"/>
        <c:auto val="1"/>
        <c:lblAlgn val="ctr"/>
        <c:lblOffset val="100"/>
        <c:noMultiLvlLbl val="0"/>
      </c:catAx>
      <c:valAx>
        <c:axId val="3312832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31283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cat>
            <c:strRef>
              <c:f>Sheet2!$A$12:$A$15</c:f>
              <c:strCache>
                <c:ptCount val="4"/>
                <c:pt idx="0">
                  <c:v>LAL</c:v>
                </c:pt>
                <c:pt idx="1">
                  <c:v>LAM</c:v>
                </c:pt>
                <c:pt idx="2">
                  <c:v>BIFENOTIPICAS</c:v>
                </c:pt>
                <c:pt idx="3">
                  <c:v>CEL. DENDRITICAS</c:v>
                </c:pt>
              </c:strCache>
            </c:strRef>
          </c:cat>
          <c:val>
            <c:numRef>
              <c:f>Sheet2!$B$12:$B$15</c:f>
              <c:numCache>
                <c:formatCode>General</c:formatCode>
                <c:ptCount val="4"/>
                <c:pt idx="0">
                  <c:v>32</c:v>
                </c:pt>
                <c:pt idx="1">
                  <c:v>93</c:v>
                </c:pt>
                <c:pt idx="2">
                  <c:v>3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5"/>
        <c:overlap val="-20"/>
        <c:axId val="331278968"/>
        <c:axId val="331284456"/>
      </c:barChart>
      <c:catAx>
        <c:axId val="33127896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31284456"/>
        <c:crosses val="autoZero"/>
        <c:auto val="1"/>
        <c:lblAlgn val="ctr"/>
        <c:lblOffset val="100"/>
        <c:noMultiLvlLbl val="0"/>
      </c:catAx>
      <c:valAx>
        <c:axId val="33128445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312789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Sheet2!$A$71:$A$82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Sheet2!$B$71:$B$82</c:f>
              <c:numCache>
                <c:formatCode>General</c:formatCode>
                <c:ptCount val="12"/>
                <c:pt idx="0">
                  <c:v>13</c:v>
                </c:pt>
                <c:pt idx="1">
                  <c:v>12</c:v>
                </c:pt>
                <c:pt idx="2">
                  <c:v>12</c:v>
                </c:pt>
                <c:pt idx="3">
                  <c:v>16</c:v>
                </c:pt>
                <c:pt idx="4">
                  <c:v>8</c:v>
                </c:pt>
                <c:pt idx="5">
                  <c:v>10</c:v>
                </c:pt>
                <c:pt idx="6">
                  <c:v>9</c:v>
                </c:pt>
                <c:pt idx="7">
                  <c:v>6</c:v>
                </c:pt>
                <c:pt idx="8">
                  <c:v>11</c:v>
                </c:pt>
                <c:pt idx="9">
                  <c:v>10</c:v>
                </c:pt>
                <c:pt idx="10">
                  <c:v>10</c:v>
                </c:pt>
                <c:pt idx="11">
                  <c:v>12</c:v>
                </c:pt>
              </c:numCache>
            </c:numRef>
          </c:val>
          <c:smooth val="0"/>
        </c:ser>
        <c:dLbls>
          <c:dLblPos val="t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331279360"/>
        <c:axId val="331280144"/>
      </c:lineChart>
      <c:catAx>
        <c:axId val="331279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31280144"/>
        <c:crosses val="autoZero"/>
        <c:auto val="1"/>
        <c:lblAlgn val="ctr"/>
        <c:lblOffset val="100"/>
        <c:noMultiLvlLbl val="0"/>
      </c:catAx>
      <c:valAx>
        <c:axId val="3312801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UY"/>
          </a:p>
        </c:txPr>
        <c:crossAx val="3312793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Sheet2!$A$8:$A$9</c:f>
              <c:strCache>
                <c:ptCount val="2"/>
                <c:pt idx="0">
                  <c:v>F</c:v>
                </c:pt>
                <c:pt idx="1">
                  <c:v>M</c:v>
                </c:pt>
              </c:strCache>
            </c:strRef>
          </c:cat>
          <c:val>
            <c:numRef>
              <c:f>Sheet2!$B$8:$B$9</c:f>
              <c:numCache>
                <c:formatCode>General</c:formatCode>
                <c:ptCount val="2"/>
                <c:pt idx="0">
                  <c:v>63</c:v>
                </c:pt>
                <c:pt idx="1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/>
              <a:t>LAM SUBTIPOS</a:t>
            </a:r>
            <a:r>
              <a:rPr lang="es-UY" baseline="0"/>
              <a:t> FAB 2015</a:t>
            </a:r>
            <a:endParaRPr lang="es-UY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9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Sheet2!$A$38:$A$47</c:f>
              <c:strCache>
                <c:ptCount val="10"/>
                <c:pt idx="0">
                  <c:v>LAM NOS</c:v>
                </c:pt>
                <c:pt idx="1">
                  <c:v>M0</c:v>
                </c:pt>
                <c:pt idx="2">
                  <c:v>M0-M1</c:v>
                </c:pt>
                <c:pt idx="3">
                  <c:v>M1</c:v>
                </c:pt>
                <c:pt idx="4">
                  <c:v>M2</c:v>
                </c:pt>
                <c:pt idx="5">
                  <c:v>M3</c:v>
                </c:pt>
                <c:pt idx="6">
                  <c:v>M4</c:v>
                </c:pt>
                <c:pt idx="7">
                  <c:v>M4-M5</c:v>
                </c:pt>
                <c:pt idx="8">
                  <c:v>M5</c:v>
                </c:pt>
                <c:pt idx="9">
                  <c:v>M6</c:v>
                </c:pt>
              </c:strCache>
            </c:strRef>
          </c:cat>
          <c:val>
            <c:numRef>
              <c:f>Sheet2!$B$38:$B$47</c:f>
              <c:numCache>
                <c:formatCode>General</c:formatCode>
                <c:ptCount val="10"/>
                <c:pt idx="0">
                  <c:v>16</c:v>
                </c:pt>
                <c:pt idx="1">
                  <c:v>16</c:v>
                </c:pt>
                <c:pt idx="2">
                  <c:v>2</c:v>
                </c:pt>
                <c:pt idx="3">
                  <c:v>8</c:v>
                </c:pt>
                <c:pt idx="4">
                  <c:v>4</c:v>
                </c:pt>
                <c:pt idx="5">
                  <c:v>9</c:v>
                </c:pt>
                <c:pt idx="6">
                  <c:v>20</c:v>
                </c:pt>
                <c:pt idx="7">
                  <c:v>1</c:v>
                </c:pt>
                <c:pt idx="8">
                  <c:v>14</c:v>
                </c:pt>
                <c:pt idx="9">
                  <c:v>3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UY"/>
              <a:t>LAL SUBTIPOS FAB 2015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UY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UY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UY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Sheet2!$A$29:$A$35</c:f>
              <c:strCache>
                <c:ptCount val="7"/>
                <c:pt idx="0">
                  <c:v>LAL PRE  PRE B</c:v>
                </c:pt>
                <c:pt idx="1">
                  <c:v>LAL B</c:v>
                </c:pt>
                <c:pt idx="2">
                  <c:v>LAL T</c:v>
                </c:pt>
                <c:pt idx="3">
                  <c:v>L PRO T</c:v>
                </c:pt>
                <c:pt idx="4">
                  <c:v>LAL PRE B</c:v>
                </c:pt>
                <c:pt idx="5">
                  <c:v>LAL B3</c:v>
                </c:pt>
                <c:pt idx="6">
                  <c:v>LAL PRE T</c:v>
                </c:pt>
              </c:strCache>
            </c:strRef>
          </c:cat>
          <c:val>
            <c:numRef>
              <c:f>Sheet2!$B$29:$B$35</c:f>
              <c:numCache>
                <c:formatCode>General</c:formatCode>
                <c:ptCount val="7"/>
                <c:pt idx="0">
                  <c:v>18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6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U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A6FE4D-5379-4858-89C6-2C77A3D4C176}" type="doc">
      <dgm:prSet loTypeId="urn:microsoft.com/office/officeart/2005/8/layout/default" loCatId="list" qsTypeId="urn:microsoft.com/office/officeart/2005/8/quickstyle/3d1" qsCatId="3D" csTypeId="urn:microsoft.com/office/officeart/2005/8/colors/colorful3" csCatId="colorful" phldr="1"/>
      <dgm:spPr/>
      <dgm:t>
        <a:bodyPr/>
        <a:lstStyle/>
        <a:p>
          <a:endParaRPr lang="es-UY"/>
        </a:p>
      </dgm:t>
    </dgm:pt>
    <dgm:pt modelId="{24A376A2-8300-4701-9106-ECBB6E7C8816}">
      <dgm:prSet phldrT="[Texto]"/>
      <dgm:spPr/>
      <dgm:t>
        <a:bodyPr/>
        <a:lstStyle/>
        <a:p>
          <a:r>
            <a:rPr lang="es-UY" dirty="0" smtClean="0"/>
            <a:t>Laboratorio de Citometría de Flujo Asociación Española</a:t>
          </a:r>
        </a:p>
        <a:p>
          <a:r>
            <a:rPr lang="es-UY" dirty="0" smtClean="0"/>
            <a:t>Dr. Hugo Giordano</a:t>
          </a:r>
        </a:p>
        <a:p>
          <a:r>
            <a:rPr lang="es-UY" dirty="0" smtClean="0"/>
            <a:t>Lic. Adriana Arocena</a:t>
          </a:r>
          <a:endParaRPr lang="es-UY" dirty="0"/>
        </a:p>
      </dgm:t>
    </dgm:pt>
    <dgm:pt modelId="{B71C2FA1-C7C3-4CB1-B3FE-F412A7957124}" type="parTrans" cxnId="{5B7A3E5D-AAC2-49BF-990A-47457782F143}">
      <dgm:prSet/>
      <dgm:spPr/>
      <dgm:t>
        <a:bodyPr/>
        <a:lstStyle/>
        <a:p>
          <a:endParaRPr lang="es-UY"/>
        </a:p>
      </dgm:t>
    </dgm:pt>
    <dgm:pt modelId="{B70D83D4-D5D1-4992-AE39-35645A42697F}" type="sibTrans" cxnId="{5B7A3E5D-AAC2-49BF-990A-47457782F143}">
      <dgm:prSet/>
      <dgm:spPr/>
      <dgm:t>
        <a:bodyPr/>
        <a:lstStyle/>
        <a:p>
          <a:endParaRPr lang="es-UY"/>
        </a:p>
      </dgm:t>
    </dgm:pt>
    <dgm:pt modelId="{1A568F3B-9421-4D83-AD21-75518EA29805}">
      <dgm:prSet phldrT="[Texto]"/>
      <dgm:spPr/>
      <dgm:t>
        <a:bodyPr/>
        <a:lstStyle/>
        <a:p>
          <a:r>
            <a:rPr lang="es-UY" dirty="0" smtClean="0"/>
            <a:t>Laboratorio Martínez Prado</a:t>
          </a:r>
        </a:p>
        <a:p>
          <a:r>
            <a:rPr lang="es-UY" dirty="0" smtClean="0"/>
            <a:t>Dra. Cecilia Canessa</a:t>
          </a:r>
          <a:endParaRPr lang="es-UY" dirty="0"/>
        </a:p>
      </dgm:t>
    </dgm:pt>
    <dgm:pt modelId="{8FA06043-7662-40E9-B068-DA390A68669A}" type="parTrans" cxnId="{B877EE40-BE87-4B70-B551-60DF254CA4F0}">
      <dgm:prSet/>
      <dgm:spPr/>
      <dgm:t>
        <a:bodyPr/>
        <a:lstStyle/>
        <a:p>
          <a:endParaRPr lang="es-UY"/>
        </a:p>
      </dgm:t>
    </dgm:pt>
    <dgm:pt modelId="{C123BAD6-C130-41F9-988C-0F0D830AF5FA}" type="sibTrans" cxnId="{B877EE40-BE87-4B70-B551-60DF254CA4F0}">
      <dgm:prSet/>
      <dgm:spPr/>
      <dgm:t>
        <a:bodyPr/>
        <a:lstStyle/>
        <a:p>
          <a:endParaRPr lang="es-UY"/>
        </a:p>
      </dgm:t>
    </dgm:pt>
    <dgm:pt modelId="{A292543C-9962-4A3F-9E50-342C6409BC27}">
      <dgm:prSet phldrT="[Texto]"/>
      <dgm:spPr/>
      <dgm:t>
        <a:bodyPr/>
        <a:lstStyle/>
        <a:p>
          <a:r>
            <a:rPr lang="es-UY" dirty="0" smtClean="0"/>
            <a:t>Laboratorio de Citometría de Flujo  Hospital de Clínicas</a:t>
          </a:r>
        </a:p>
        <a:p>
          <a:r>
            <a:rPr lang="es-UY" dirty="0" smtClean="0"/>
            <a:t>Dra. Daniela Lens</a:t>
          </a:r>
        </a:p>
        <a:p>
          <a:r>
            <a:rPr lang="es-UY" dirty="0" smtClean="0"/>
            <a:t>Lic. Andreina Brugnini</a:t>
          </a:r>
        </a:p>
        <a:p>
          <a:r>
            <a:rPr lang="es-UY" dirty="0" smtClean="0"/>
            <a:t>Lic. Natalia Trías</a:t>
          </a:r>
          <a:endParaRPr lang="es-UY" dirty="0"/>
        </a:p>
      </dgm:t>
    </dgm:pt>
    <dgm:pt modelId="{5218694C-553E-43F0-ACE4-88C740FA97CC}" type="parTrans" cxnId="{1625A3D7-876E-4020-BCAD-D3E3B08C85DD}">
      <dgm:prSet/>
      <dgm:spPr/>
      <dgm:t>
        <a:bodyPr/>
        <a:lstStyle/>
        <a:p>
          <a:endParaRPr lang="es-UY"/>
        </a:p>
      </dgm:t>
    </dgm:pt>
    <dgm:pt modelId="{C6F08134-4DF2-4C4C-9911-942C42CA1F57}" type="sibTrans" cxnId="{1625A3D7-876E-4020-BCAD-D3E3B08C85DD}">
      <dgm:prSet/>
      <dgm:spPr/>
      <dgm:t>
        <a:bodyPr/>
        <a:lstStyle/>
        <a:p>
          <a:endParaRPr lang="es-UY"/>
        </a:p>
      </dgm:t>
    </dgm:pt>
    <dgm:pt modelId="{2252E7AA-2D63-4F66-AC34-48BE5198C410}">
      <dgm:prSet phldrT="[Texto]"/>
      <dgm:spPr/>
      <dgm:t>
        <a:bodyPr/>
        <a:lstStyle/>
        <a:p>
          <a:r>
            <a:rPr lang="es-UY" dirty="0" smtClean="0"/>
            <a:t>Laboratorio de Citometría de Flujo  Médica Uruguaya</a:t>
          </a:r>
        </a:p>
        <a:p>
          <a:r>
            <a:rPr lang="es-UY" dirty="0" smtClean="0"/>
            <a:t>Dra. Cecilia Canessa</a:t>
          </a:r>
          <a:endParaRPr lang="es-UY" dirty="0"/>
        </a:p>
      </dgm:t>
    </dgm:pt>
    <dgm:pt modelId="{AD8F51E4-2757-4289-B320-C92A27D7A0A6}" type="parTrans" cxnId="{28187C99-E20D-41B6-A234-B64E9E3D83F4}">
      <dgm:prSet/>
      <dgm:spPr/>
      <dgm:t>
        <a:bodyPr/>
        <a:lstStyle/>
        <a:p>
          <a:endParaRPr lang="es-UY"/>
        </a:p>
      </dgm:t>
    </dgm:pt>
    <dgm:pt modelId="{D0CB876B-609F-4FFA-8BE2-E10F2A54AFDC}" type="sibTrans" cxnId="{28187C99-E20D-41B6-A234-B64E9E3D83F4}">
      <dgm:prSet/>
      <dgm:spPr/>
      <dgm:t>
        <a:bodyPr/>
        <a:lstStyle/>
        <a:p>
          <a:endParaRPr lang="es-UY"/>
        </a:p>
      </dgm:t>
    </dgm:pt>
    <dgm:pt modelId="{C7CC60B4-EA3F-487A-AD40-350B7D3691E1}">
      <dgm:prSet phldrT="[Texto]"/>
      <dgm:spPr/>
      <dgm:t>
        <a:bodyPr/>
        <a:lstStyle/>
        <a:p>
          <a:r>
            <a:rPr lang="es-UY" dirty="0" smtClean="0"/>
            <a:t>Laboratorio de Citometría de Flujo  Hospital Maciel</a:t>
          </a:r>
        </a:p>
        <a:p>
          <a:r>
            <a:rPr lang="es-UY" dirty="0" smtClean="0"/>
            <a:t>Dra. Carolina Sosa</a:t>
          </a:r>
          <a:endParaRPr lang="es-UY" dirty="0"/>
        </a:p>
      </dgm:t>
    </dgm:pt>
    <dgm:pt modelId="{438DE94F-E365-4FD9-B020-84BD02AE3C83}" type="parTrans" cxnId="{6E011288-FD65-4F95-8422-FA9AB1B44D4A}">
      <dgm:prSet/>
      <dgm:spPr/>
      <dgm:t>
        <a:bodyPr/>
        <a:lstStyle/>
        <a:p>
          <a:endParaRPr lang="es-UY"/>
        </a:p>
      </dgm:t>
    </dgm:pt>
    <dgm:pt modelId="{5FB776ED-1FC3-41CA-9767-A8F95A899CE1}" type="sibTrans" cxnId="{6E011288-FD65-4F95-8422-FA9AB1B44D4A}">
      <dgm:prSet/>
      <dgm:spPr/>
      <dgm:t>
        <a:bodyPr/>
        <a:lstStyle/>
        <a:p>
          <a:endParaRPr lang="es-UY"/>
        </a:p>
      </dgm:t>
    </dgm:pt>
    <dgm:pt modelId="{7E2A2847-761F-417D-BCF4-7C0E131CF1FE}">
      <dgm:prSet/>
      <dgm:spPr/>
      <dgm:t>
        <a:bodyPr/>
        <a:lstStyle/>
        <a:p>
          <a:r>
            <a:rPr lang="es-UY" dirty="0" smtClean="0"/>
            <a:t>CASMU</a:t>
          </a:r>
        </a:p>
        <a:p>
          <a:r>
            <a:rPr lang="es-UY" dirty="0" smtClean="0"/>
            <a:t>Dra. Cecilia </a:t>
          </a:r>
          <a:r>
            <a:rPr lang="es-UY" dirty="0" err="1" smtClean="0"/>
            <a:t>Canessa</a:t>
          </a:r>
          <a:endParaRPr lang="es-UY" dirty="0"/>
        </a:p>
      </dgm:t>
    </dgm:pt>
    <dgm:pt modelId="{723909C6-A338-4134-AF56-9D14AB133149}" type="parTrans" cxnId="{A0B0F40D-4DB0-48BE-805B-7AE5925B95B2}">
      <dgm:prSet/>
      <dgm:spPr/>
      <dgm:t>
        <a:bodyPr/>
        <a:lstStyle/>
        <a:p>
          <a:endParaRPr lang="es-UY"/>
        </a:p>
      </dgm:t>
    </dgm:pt>
    <dgm:pt modelId="{071F3604-CD25-4878-8010-D9FC7F8A7746}" type="sibTrans" cxnId="{A0B0F40D-4DB0-48BE-805B-7AE5925B95B2}">
      <dgm:prSet/>
      <dgm:spPr/>
      <dgm:t>
        <a:bodyPr/>
        <a:lstStyle/>
        <a:p>
          <a:endParaRPr lang="es-UY"/>
        </a:p>
      </dgm:t>
    </dgm:pt>
    <dgm:pt modelId="{F81A6388-C139-445E-8215-909569F864C7}" type="pres">
      <dgm:prSet presAssocID="{39A6FE4D-5379-4858-89C6-2C77A3D4C17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UY"/>
        </a:p>
      </dgm:t>
    </dgm:pt>
    <dgm:pt modelId="{3FD01750-327F-48F4-BE71-81DA7DD4F2CC}" type="pres">
      <dgm:prSet presAssocID="{24A376A2-8300-4701-9106-ECBB6E7C881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B96A7681-2C9F-42BE-B0E1-8FC09AC7272F}" type="pres">
      <dgm:prSet presAssocID="{B70D83D4-D5D1-4992-AE39-35645A42697F}" presName="sibTrans" presStyleCnt="0"/>
      <dgm:spPr/>
      <dgm:t>
        <a:bodyPr/>
        <a:lstStyle/>
        <a:p>
          <a:endParaRPr lang="es-UY"/>
        </a:p>
      </dgm:t>
    </dgm:pt>
    <dgm:pt modelId="{5453988F-70C5-40B4-BB82-D11AAA70B4B0}" type="pres">
      <dgm:prSet presAssocID="{1A568F3B-9421-4D83-AD21-75518EA2980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8458D34E-06DE-4E47-90D4-F4D4B152422C}" type="pres">
      <dgm:prSet presAssocID="{C123BAD6-C130-41F9-988C-0F0D830AF5FA}" presName="sibTrans" presStyleCnt="0"/>
      <dgm:spPr/>
      <dgm:t>
        <a:bodyPr/>
        <a:lstStyle/>
        <a:p>
          <a:endParaRPr lang="es-UY"/>
        </a:p>
      </dgm:t>
    </dgm:pt>
    <dgm:pt modelId="{B3806AE2-5DB6-4C1E-8B9A-9B179AFC1F0A}" type="pres">
      <dgm:prSet presAssocID="{A292543C-9962-4A3F-9E50-342C6409BC27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37487A10-CA73-4F08-9AF2-0D84E06EA297}" type="pres">
      <dgm:prSet presAssocID="{C6F08134-4DF2-4C4C-9911-942C42CA1F57}" presName="sibTrans" presStyleCnt="0"/>
      <dgm:spPr/>
      <dgm:t>
        <a:bodyPr/>
        <a:lstStyle/>
        <a:p>
          <a:endParaRPr lang="es-UY"/>
        </a:p>
      </dgm:t>
    </dgm:pt>
    <dgm:pt modelId="{20A13082-DEAB-4A00-A784-E3DCE0084251}" type="pres">
      <dgm:prSet presAssocID="{2252E7AA-2D63-4F66-AC34-48BE5198C410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492F530D-1806-45A7-ACFF-17DA91EA64ED}" type="pres">
      <dgm:prSet presAssocID="{D0CB876B-609F-4FFA-8BE2-E10F2A54AFDC}" presName="sibTrans" presStyleCnt="0"/>
      <dgm:spPr/>
      <dgm:t>
        <a:bodyPr/>
        <a:lstStyle/>
        <a:p>
          <a:endParaRPr lang="es-UY"/>
        </a:p>
      </dgm:t>
    </dgm:pt>
    <dgm:pt modelId="{0B68B26E-DA6A-4BC2-8D30-6FA85B6A8C8E}" type="pres">
      <dgm:prSet presAssocID="{C7CC60B4-EA3F-487A-AD40-350B7D3691E1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  <dgm:pt modelId="{6BFD0695-6687-4D94-A3AD-DAD6C99E221B}" type="pres">
      <dgm:prSet presAssocID="{5FB776ED-1FC3-41CA-9767-A8F95A899CE1}" presName="sibTrans" presStyleCnt="0"/>
      <dgm:spPr/>
      <dgm:t>
        <a:bodyPr/>
        <a:lstStyle/>
        <a:p>
          <a:endParaRPr lang="es-UY"/>
        </a:p>
      </dgm:t>
    </dgm:pt>
    <dgm:pt modelId="{862225FF-091E-4D5F-BBE5-7357672BE51D}" type="pres">
      <dgm:prSet presAssocID="{7E2A2847-761F-417D-BCF4-7C0E131CF1FE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UY"/>
        </a:p>
      </dgm:t>
    </dgm:pt>
  </dgm:ptLst>
  <dgm:cxnLst>
    <dgm:cxn modelId="{5B7A3E5D-AAC2-49BF-990A-47457782F143}" srcId="{39A6FE4D-5379-4858-89C6-2C77A3D4C176}" destId="{24A376A2-8300-4701-9106-ECBB6E7C8816}" srcOrd="0" destOrd="0" parTransId="{B71C2FA1-C7C3-4CB1-B3FE-F412A7957124}" sibTransId="{B70D83D4-D5D1-4992-AE39-35645A42697F}"/>
    <dgm:cxn modelId="{6E011288-FD65-4F95-8422-FA9AB1B44D4A}" srcId="{39A6FE4D-5379-4858-89C6-2C77A3D4C176}" destId="{C7CC60B4-EA3F-487A-AD40-350B7D3691E1}" srcOrd="4" destOrd="0" parTransId="{438DE94F-E365-4FD9-B020-84BD02AE3C83}" sibTransId="{5FB776ED-1FC3-41CA-9767-A8F95A899CE1}"/>
    <dgm:cxn modelId="{A0B0F40D-4DB0-48BE-805B-7AE5925B95B2}" srcId="{39A6FE4D-5379-4858-89C6-2C77A3D4C176}" destId="{7E2A2847-761F-417D-BCF4-7C0E131CF1FE}" srcOrd="5" destOrd="0" parTransId="{723909C6-A338-4134-AF56-9D14AB133149}" sibTransId="{071F3604-CD25-4878-8010-D9FC7F8A7746}"/>
    <dgm:cxn modelId="{9991D56E-2655-4C89-B30C-B7173A16EB33}" type="presOf" srcId="{24A376A2-8300-4701-9106-ECBB6E7C8816}" destId="{3FD01750-327F-48F4-BE71-81DA7DD4F2CC}" srcOrd="0" destOrd="0" presId="urn:microsoft.com/office/officeart/2005/8/layout/default"/>
    <dgm:cxn modelId="{12D49888-989E-41FC-A4F9-76D5F9FE09AC}" type="presOf" srcId="{A292543C-9962-4A3F-9E50-342C6409BC27}" destId="{B3806AE2-5DB6-4C1E-8B9A-9B179AFC1F0A}" srcOrd="0" destOrd="0" presId="urn:microsoft.com/office/officeart/2005/8/layout/default"/>
    <dgm:cxn modelId="{61F2C078-F15C-4CEA-B6CE-BD8C4A5F2B82}" type="presOf" srcId="{2252E7AA-2D63-4F66-AC34-48BE5198C410}" destId="{20A13082-DEAB-4A00-A784-E3DCE0084251}" srcOrd="0" destOrd="0" presId="urn:microsoft.com/office/officeart/2005/8/layout/default"/>
    <dgm:cxn modelId="{28187C99-E20D-41B6-A234-B64E9E3D83F4}" srcId="{39A6FE4D-5379-4858-89C6-2C77A3D4C176}" destId="{2252E7AA-2D63-4F66-AC34-48BE5198C410}" srcOrd="3" destOrd="0" parTransId="{AD8F51E4-2757-4289-B320-C92A27D7A0A6}" sibTransId="{D0CB876B-609F-4FFA-8BE2-E10F2A54AFDC}"/>
    <dgm:cxn modelId="{1625A3D7-876E-4020-BCAD-D3E3B08C85DD}" srcId="{39A6FE4D-5379-4858-89C6-2C77A3D4C176}" destId="{A292543C-9962-4A3F-9E50-342C6409BC27}" srcOrd="2" destOrd="0" parTransId="{5218694C-553E-43F0-ACE4-88C740FA97CC}" sibTransId="{C6F08134-4DF2-4C4C-9911-942C42CA1F57}"/>
    <dgm:cxn modelId="{702CB4E9-A4E5-4D70-915A-F2581B265A8A}" type="presOf" srcId="{C7CC60B4-EA3F-487A-AD40-350B7D3691E1}" destId="{0B68B26E-DA6A-4BC2-8D30-6FA85B6A8C8E}" srcOrd="0" destOrd="0" presId="urn:microsoft.com/office/officeart/2005/8/layout/default"/>
    <dgm:cxn modelId="{0226F73B-04A3-499F-8EA6-4F69C8E100CE}" type="presOf" srcId="{1A568F3B-9421-4D83-AD21-75518EA29805}" destId="{5453988F-70C5-40B4-BB82-D11AAA70B4B0}" srcOrd="0" destOrd="0" presId="urn:microsoft.com/office/officeart/2005/8/layout/default"/>
    <dgm:cxn modelId="{B877EE40-BE87-4B70-B551-60DF254CA4F0}" srcId="{39A6FE4D-5379-4858-89C6-2C77A3D4C176}" destId="{1A568F3B-9421-4D83-AD21-75518EA29805}" srcOrd="1" destOrd="0" parTransId="{8FA06043-7662-40E9-B068-DA390A68669A}" sibTransId="{C123BAD6-C130-41F9-988C-0F0D830AF5FA}"/>
    <dgm:cxn modelId="{DD0FC2C8-055A-4127-8E6C-C31D47A8E8AF}" type="presOf" srcId="{39A6FE4D-5379-4858-89C6-2C77A3D4C176}" destId="{F81A6388-C139-445E-8215-909569F864C7}" srcOrd="0" destOrd="0" presId="urn:microsoft.com/office/officeart/2005/8/layout/default"/>
    <dgm:cxn modelId="{3D03D65E-6DE3-47D0-BBCB-F8C1F9470322}" type="presOf" srcId="{7E2A2847-761F-417D-BCF4-7C0E131CF1FE}" destId="{862225FF-091E-4D5F-BBE5-7357672BE51D}" srcOrd="0" destOrd="0" presId="urn:microsoft.com/office/officeart/2005/8/layout/default"/>
    <dgm:cxn modelId="{D546328B-5E0B-447C-A8F5-73DC3505B5C4}" type="presParOf" srcId="{F81A6388-C139-445E-8215-909569F864C7}" destId="{3FD01750-327F-48F4-BE71-81DA7DD4F2CC}" srcOrd="0" destOrd="0" presId="urn:microsoft.com/office/officeart/2005/8/layout/default"/>
    <dgm:cxn modelId="{17C0C75B-E9D4-42AF-AD87-E1D20F46EC8C}" type="presParOf" srcId="{F81A6388-C139-445E-8215-909569F864C7}" destId="{B96A7681-2C9F-42BE-B0E1-8FC09AC7272F}" srcOrd="1" destOrd="0" presId="urn:microsoft.com/office/officeart/2005/8/layout/default"/>
    <dgm:cxn modelId="{58CDC1F9-BBB6-439E-B833-18BAF80352A6}" type="presParOf" srcId="{F81A6388-C139-445E-8215-909569F864C7}" destId="{5453988F-70C5-40B4-BB82-D11AAA70B4B0}" srcOrd="2" destOrd="0" presId="urn:microsoft.com/office/officeart/2005/8/layout/default"/>
    <dgm:cxn modelId="{34726737-FB78-4C30-901C-0A2D02CEF7C9}" type="presParOf" srcId="{F81A6388-C139-445E-8215-909569F864C7}" destId="{8458D34E-06DE-4E47-90D4-F4D4B152422C}" srcOrd="3" destOrd="0" presId="urn:microsoft.com/office/officeart/2005/8/layout/default"/>
    <dgm:cxn modelId="{AB2BA65C-6CD2-4194-AEEE-F0677D2F2A30}" type="presParOf" srcId="{F81A6388-C139-445E-8215-909569F864C7}" destId="{B3806AE2-5DB6-4C1E-8B9A-9B179AFC1F0A}" srcOrd="4" destOrd="0" presId="urn:microsoft.com/office/officeart/2005/8/layout/default"/>
    <dgm:cxn modelId="{1461292B-0B46-49B9-BB97-C6BB597D1DAE}" type="presParOf" srcId="{F81A6388-C139-445E-8215-909569F864C7}" destId="{37487A10-CA73-4F08-9AF2-0D84E06EA297}" srcOrd="5" destOrd="0" presId="urn:microsoft.com/office/officeart/2005/8/layout/default"/>
    <dgm:cxn modelId="{6721F44A-0AE1-4F05-B15A-6EE2AD3A7770}" type="presParOf" srcId="{F81A6388-C139-445E-8215-909569F864C7}" destId="{20A13082-DEAB-4A00-A784-E3DCE0084251}" srcOrd="6" destOrd="0" presId="urn:microsoft.com/office/officeart/2005/8/layout/default"/>
    <dgm:cxn modelId="{D33C16D3-21BC-4A0F-938B-092134D54CF4}" type="presParOf" srcId="{F81A6388-C139-445E-8215-909569F864C7}" destId="{492F530D-1806-45A7-ACFF-17DA91EA64ED}" srcOrd="7" destOrd="0" presId="urn:microsoft.com/office/officeart/2005/8/layout/default"/>
    <dgm:cxn modelId="{FC0C7CA3-A3CA-44D0-B58C-A194CDD1005F}" type="presParOf" srcId="{F81A6388-C139-445E-8215-909569F864C7}" destId="{0B68B26E-DA6A-4BC2-8D30-6FA85B6A8C8E}" srcOrd="8" destOrd="0" presId="urn:microsoft.com/office/officeart/2005/8/layout/default"/>
    <dgm:cxn modelId="{3B498A9E-101A-4992-891D-471988E13603}" type="presParOf" srcId="{F81A6388-C139-445E-8215-909569F864C7}" destId="{6BFD0695-6687-4D94-A3AD-DAD6C99E221B}" srcOrd="9" destOrd="0" presId="urn:microsoft.com/office/officeart/2005/8/layout/default"/>
    <dgm:cxn modelId="{8A58F30A-6C6A-4B90-805E-4DEEA14926D9}" type="presParOf" srcId="{F81A6388-C139-445E-8215-909569F864C7}" destId="{862225FF-091E-4D5F-BBE5-7357672BE51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D01750-327F-48F4-BE71-81DA7DD4F2CC}">
      <dsp:nvSpPr>
        <dsp:cNvPr id="0" name=""/>
        <dsp:cNvSpPr/>
      </dsp:nvSpPr>
      <dsp:spPr>
        <a:xfrm>
          <a:off x="0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Laboratorio de Citometría de Flujo Asociación Española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Dr. Hugo Giordano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Lic. Adriana Arocena</a:t>
          </a:r>
          <a:endParaRPr lang="es-UY" sz="1500" kern="1200" dirty="0"/>
        </a:p>
      </dsp:txBody>
      <dsp:txXfrm>
        <a:off x="0" y="29766"/>
        <a:ext cx="2464593" cy="1478756"/>
      </dsp:txXfrm>
    </dsp:sp>
    <dsp:sp modelId="{5453988F-70C5-40B4-BB82-D11AAA70B4B0}">
      <dsp:nvSpPr>
        <dsp:cNvPr id="0" name=""/>
        <dsp:cNvSpPr/>
      </dsp:nvSpPr>
      <dsp:spPr>
        <a:xfrm>
          <a:off x="2711053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hueOff val="2250053"/>
                <a:satOff val="-3376"/>
                <a:lumOff val="-549"/>
                <a:alphaOff val="0"/>
                <a:shade val="51000"/>
                <a:satMod val="130000"/>
              </a:schemeClr>
            </a:gs>
            <a:gs pos="80000">
              <a:schemeClr val="accent3">
                <a:hueOff val="2250053"/>
                <a:satOff val="-3376"/>
                <a:lumOff val="-549"/>
                <a:alphaOff val="0"/>
                <a:shade val="93000"/>
                <a:satMod val="130000"/>
              </a:schemeClr>
            </a:gs>
            <a:gs pos="100000">
              <a:schemeClr val="accent3">
                <a:hueOff val="2250053"/>
                <a:satOff val="-3376"/>
                <a:lumOff val="-54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Laboratorio Martínez Prado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Dra. Cecilia Canessa</a:t>
          </a:r>
          <a:endParaRPr lang="es-UY" sz="1500" kern="1200" dirty="0"/>
        </a:p>
      </dsp:txBody>
      <dsp:txXfrm>
        <a:off x="2711053" y="29766"/>
        <a:ext cx="2464593" cy="1478756"/>
      </dsp:txXfrm>
    </dsp:sp>
    <dsp:sp modelId="{B3806AE2-5DB6-4C1E-8B9A-9B179AFC1F0A}">
      <dsp:nvSpPr>
        <dsp:cNvPr id="0" name=""/>
        <dsp:cNvSpPr/>
      </dsp:nvSpPr>
      <dsp:spPr>
        <a:xfrm>
          <a:off x="5422106" y="29766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hueOff val="4500106"/>
                <a:satOff val="-6752"/>
                <a:lumOff val="-1098"/>
                <a:alphaOff val="0"/>
                <a:shade val="51000"/>
                <a:satMod val="130000"/>
              </a:schemeClr>
            </a:gs>
            <a:gs pos="80000">
              <a:schemeClr val="accent3">
                <a:hueOff val="4500106"/>
                <a:satOff val="-6752"/>
                <a:lumOff val="-1098"/>
                <a:alphaOff val="0"/>
                <a:shade val="93000"/>
                <a:satMod val="130000"/>
              </a:schemeClr>
            </a:gs>
            <a:gs pos="100000">
              <a:schemeClr val="accent3">
                <a:hueOff val="4500106"/>
                <a:satOff val="-6752"/>
                <a:lumOff val="-10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Laboratorio de Citometría de Flujo  Hospital de Clínicas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Dra. Daniela Lens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Lic. Andreina Brugnini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Lic. Natalia Trías</a:t>
          </a:r>
          <a:endParaRPr lang="es-UY" sz="1500" kern="1200" dirty="0"/>
        </a:p>
      </dsp:txBody>
      <dsp:txXfrm>
        <a:off x="5422106" y="29766"/>
        <a:ext cx="2464593" cy="1478756"/>
      </dsp:txXfrm>
    </dsp:sp>
    <dsp:sp modelId="{20A13082-DEAB-4A00-A784-E3DCE0084251}">
      <dsp:nvSpPr>
        <dsp:cNvPr id="0" name=""/>
        <dsp:cNvSpPr/>
      </dsp:nvSpPr>
      <dsp:spPr>
        <a:xfrm>
          <a:off x="0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hueOff val="6750158"/>
                <a:satOff val="-10128"/>
                <a:lumOff val="-1647"/>
                <a:alphaOff val="0"/>
                <a:shade val="51000"/>
                <a:satMod val="130000"/>
              </a:schemeClr>
            </a:gs>
            <a:gs pos="80000">
              <a:schemeClr val="accent3">
                <a:hueOff val="6750158"/>
                <a:satOff val="-10128"/>
                <a:lumOff val="-1647"/>
                <a:alphaOff val="0"/>
                <a:shade val="93000"/>
                <a:satMod val="130000"/>
              </a:schemeClr>
            </a:gs>
            <a:gs pos="100000">
              <a:schemeClr val="accent3">
                <a:hueOff val="6750158"/>
                <a:satOff val="-10128"/>
                <a:lumOff val="-164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Laboratorio de Citometría de Flujo  Médica Uruguaya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Dra. Cecilia Canessa</a:t>
          </a:r>
          <a:endParaRPr lang="es-UY" sz="1500" kern="1200" dirty="0"/>
        </a:p>
      </dsp:txBody>
      <dsp:txXfrm>
        <a:off x="0" y="1754981"/>
        <a:ext cx="2464593" cy="1478756"/>
      </dsp:txXfrm>
    </dsp:sp>
    <dsp:sp modelId="{0B68B26E-DA6A-4BC2-8D30-6FA85B6A8C8E}">
      <dsp:nvSpPr>
        <dsp:cNvPr id="0" name=""/>
        <dsp:cNvSpPr/>
      </dsp:nvSpPr>
      <dsp:spPr>
        <a:xfrm>
          <a:off x="2711053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hueOff val="9000211"/>
                <a:satOff val="-13504"/>
                <a:lumOff val="-2196"/>
                <a:alphaOff val="0"/>
                <a:shade val="51000"/>
                <a:satMod val="130000"/>
              </a:schemeClr>
            </a:gs>
            <a:gs pos="80000">
              <a:schemeClr val="accent3">
                <a:hueOff val="9000211"/>
                <a:satOff val="-13504"/>
                <a:lumOff val="-2196"/>
                <a:alphaOff val="0"/>
                <a:shade val="93000"/>
                <a:satMod val="130000"/>
              </a:schemeClr>
            </a:gs>
            <a:gs pos="100000">
              <a:schemeClr val="accent3">
                <a:hueOff val="9000211"/>
                <a:satOff val="-13504"/>
                <a:lumOff val="-219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Laboratorio de Citometría de Flujo  Hospital Maciel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Dra. Carolina Sosa</a:t>
          </a:r>
          <a:endParaRPr lang="es-UY" sz="1500" kern="1200" dirty="0"/>
        </a:p>
      </dsp:txBody>
      <dsp:txXfrm>
        <a:off x="2711053" y="1754981"/>
        <a:ext cx="2464593" cy="1478756"/>
      </dsp:txXfrm>
    </dsp:sp>
    <dsp:sp modelId="{862225FF-091E-4D5F-BBE5-7357672BE51D}">
      <dsp:nvSpPr>
        <dsp:cNvPr id="0" name=""/>
        <dsp:cNvSpPr/>
      </dsp:nvSpPr>
      <dsp:spPr>
        <a:xfrm>
          <a:off x="5422106" y="1754981"/>
          <a:ext cx="2464593" cy="1478756"/>
        </a:xfrm>
        <a:prstGeom prst="rect">
          <a:avLst/>
        </a:prstGeom>
        <a:gradFill rotWithShape="0">
          <a:gsLst>
            <a:gs pos="0">
              <a:schemeClr val="accent3">
                <a:hueOff val="11250264"/>
                <a:satOff val="-16880"/>
                <a:lumOff val="-2745"/>
                <a:alphaOff val="0"/>
                <a:shade val="51000"/>
                <a:satMod val="130000"/>
              </a:schemeClr>
            </a:gs>
            <a:gs pos="80000">
              <a:schemeClr val="accent3">
                <a:hueOff val="11250264"/>
                <a:satOff val="-16880"/>
                <a:lumOff val="-2745"/>
                <a:alphaOff val="0"/>
                <a:shade val="93000"/>
                <a:satMod val="130000"/>
              </a:schemeClr>
            </a:gs>
            <a:gs pos="100000">
              <a:schemeClr val="accent3">
                <a:hueOff val="11250264"/>
                <a:satOff val="-16880"/>
                <a:lumOff val="-274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CASMU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UY" sz="1500" kern="1200" dirty="0" smtClean="0"/>
            <a:t>Dra. Cecilia </a:t>
          </a:r>
          <a:r>
            <a:rPr lang="es-UY" sz="1500" kern="1200" dirty="0" err="1" smtClean="0"/>
            <a:t>Canessa</a:t>
          </a:r>
          <a:endParaRPr lang="es-UY" sz="1500" kern="1200" dirty="0"/>
        </a:p>
      </dsp:txBody>
      <dsp:txXfrm>
        <a:off x="5422106" y="1754981"/>
        <a:ext cx="2464593" cy="1478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25299B-D6D0-4BDA-852D-30D17A3A84C0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5CA46-46B0-4DA0-B882-EA20A8402D1F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975938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s-UY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491897-1C3D-4C74-8702-E0D20D453977}" type="slidenum">
              <a:rPr lang="en-CA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CA" smtClean="0"/>
          </a:p>
        </p:txBody>
      </p:sp>
    </p:spTree>
    <p:extLst>
      <p:ext uri="{BB962C8B-B14F-4D97-AF65-F5344CB8AC3E}">
        <p14:creationId xmlns:p14="http://schemas.microsoft.com/office/powerpoint/2010/main" val="1377053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s-UY" smtClean="0"/>
          </a:p>
        </p:txBody>
      </p:sp>
      <p:sp>
        <p:nvSpPr>
          <p:cNvPr id="1331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116900-1D13-4406-AB76-326602BE04F9}" type="slidenum">
              <a:rPr lang="en-CA" altLang="es-UY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CA" altLang="es-UY" smtClean="0"/>
          </a:p>
        </p:txBody>
      </p:sp>
    </p:spTree>
    <p:extLst>
      <p:ext uri="{BB962C8B-B14F-4D97-AF65-F5344CB8AC3E}">
        <p14:creationId xmlns:p14="http://schemas.microsoft.com/office/powerpoint/2010/main" val="2379657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s-UY" smtClean="0"/>
          </a:p>
        </p:txBody>
      </p:sp>
      <p:sp>
        <p:nvSpPr>
          <p:cNvPr id="1434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E02EE77-4752-4E47-907D-E1D08DEACCAC}" type="slidenum">
              <a:rPr lang="en-CA" altLang="es-UY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CA" altLang="es-UY" smtClean="0"/>
          </a:p>
        </p:txBody>
      </p:sp>
    </p:spTree>
    <p:extLst>
      <p:ext uri="{BB962C8B-B14F-4D97-AF65-F5344CB8AC3E}">
        <p14:creationId xmlns:p14="http://schemas.microsoft.com/office/powerpoint/2010/main" val="1742260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978567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63055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84138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35908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29276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171934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7254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65406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00826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90767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901599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3CBCA0-DB80-46DB-A33E-A0B0A53ACB5B}" type="datetimeFigureOut">
              <a:rPr lang="es-UY" smtClean="0"/>
              <a:t>24/07/2016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6909D-6554-4423-AFE7-C1D40F63B5F9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85801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s-UY" altLang="es-UY" sz="5400" b="1" smtClean="0"/>
              <a:t>LEUCEMIAS AGUDAS</a:t>
            </a:r>
          </a:p>
        </p:txBody>
      </p:sp>
      <p:sp>
        <p:nvSpPr>
          <p:cNvPr id="20483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s-UY" altLang="es-UY" b="1" dirty="0" smtClean="0">
                <a:solidFill>
                  <a:schemeClr val="tx1"/>
                </a:solidFill>
              </a:rPr>
              <a:t>2015</a:t>
            </a:r>
          </a:p>
        </p:txBody>
      </p:sp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396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4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0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1" dirty="0" smtClean="0"/>
              <a:t>LAM SUBTIPOS FAB </a:t>
            </a:r>
            <a:br>
              <a:rPr lang="es-UY" sz="3600" b="1" dirty="0" smtClean="0"/>
            </a:br>
            <a:r>
              <a:rPr lang="es-UY" sz="3600" b="1" dirty="0" smtClean="0"/>
              <a:t>2015</a:t>
            </a:r>
          </a:p>
        </p:txBody>
      </p:sp>
      <p:pic>
        <p:nvPicPr>
          <p:cNvPr id="27653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933010"/>
              </p:ext>
            </p:extLst>
          </p:nvPr>
        </p:nvGraphicFramePr>
        <p:xfrm>
          <a:off x="251520" y="1668780"/>
          <a:ext cx="8435280" cy="4856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9328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4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Y" altLang="es-UY" sz="3600" b="1" dirty="0" smtClean="0"/>
              <a:t>LAL SUBTIPOS</a:t>
            </a:r>
            <a:br>
              <a:rPr lang="es-UY" altLang="es-UY" sz="3600" b="1" dirty="0" smtClean="0"/>
            </a:br>
            <a:r>
              <a:rPr lang="es-UY" altLang="es-UY" sz="3600" b="1" dirty="0" smtClean="0"/>
              <a:t>2015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3591764"/>
              </p:ext>
            </p:extLst>
          </p:nvPr>
        </p:nvGraphicFramePr>
        <p:xfrm>
          <a:off x="457200" y="1672590"/>
          <a:ext cx="8003232" cy="4924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6831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UY" sz="3600" b="1" dirty="0"/>
              <a:t>AGRADECIMIENTO </a:t>
            </a:r>
            <a:br>
              <a:rPr lang="es-UY" sz="3600" b="1" dirty="0"/>
            </a:br>
            <a:r>
              <a:rPr lang="es-UY" sz="3600" b="1" dirty="0"/>
              <a:t>LABORATORIOS DE CITOMETRIA DE FLUJO</a:t>
            </a: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/>
          </p:nvPr>
        </p:nvGraphicFramePr>
        <p:xfrm>
          <a:off x="628650" y="2226469"/>
          <a:ext cx="7886700" cy="3263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22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_tradnl" altLang="es-UY" sz="3600" b="1" dirty="0" smtClean="0"/>
              <a:t>LEUCEMIAS AGUDAS</a:t>
            </a:r>
            <a:endParaRPr lang="es-ES_tradnl" altLang="es-UY" sz="4000" b="1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eaLnBrk="1" hangingPunct="1"/>
            <a:r>
              <a:rPr lang="es-ES_tradnl" altLang="es-UY" sz="2400" b="1" u="sng" smtClean="0"/>
              <a:t>Primer registro nacional</a:t>
            </a:r>
            <a:r>
              <a:rPr lang="es-ES_tradnl" altLang="es-UY" sz="2400" b="1" smtClean="0"/>
              <a:t> </a:t>
            </a:r>
            <a:r>
              <a:rPr lang="es-ES_tradnl" altLang="es-UY" sz="2400" smtClean="0"/>
              <a:t>de Leucemias Agudas.</a:t>
            </a:r>
          </a:p>
          <a:p>
            <a:pPr eaLnBrk="1" hangingPunct="1"/>
            <a:endParaRPr lang="es-ES_tradnl" altLang="es-UY" sz="2400" smtClean="0"/>
          </a:p>
          <a:p>
            <a:pPr eaLnBrk="1" hangingPunct="1"/>
            <a:r>
              <a:rPr lang="es-ES_tradnl" altLang="es-UY" sz="2400" smtClean="0"/>
              <a:t>Objetivo general: evaluar incidencia.</a:t>
            </a:r>
          </a:p>
          <a:p>
            <a:pPr eaLnBrk="1" hangingPunct="1"/>
            <a:r>
              <a:rPr lang="es-ES_tradnl" altLang="es-UY" sz="2400" smtClean="0"/>
              <a:t>Objetivos específicos: evaluar distribución por edad, sexo y frecuencia de los diferentes tipos de LA. </a:t>
            </a:r>
          </a:p>
          <a:p>
            <a:pPr eaLnBrk="1" hangingPunct="1"/>
            <a:r>
              <a:rPr lang="es-ES_tradnl" altLang="es-UY" sz="2400" smtClean="0"/>
              <a:t>Registro por medio de informe de Laboratorios de Citometría de Flujo. </a:t>
            </a:r>
          </a:p>
          <a:p>
            <a:pPr eaLnBrk="1" hangingPunct="1"/>
            <a:r>
              <a:rPr lang="es-ES_tradnl" altLang="es-UY" sz="2400" smtClean="0"/>
              <a:t>En casos particulares: informe del médico tratante por diagnóstico citomorfológico.</a:t>
            </a:r>
          </a:p>
          <a:p>
            <a:pPr eaLnBrk="1" hangingPunct="1"/>
            <a:endParaRPr lang="es-ES_tradnl" altLang="es-UY" sz="2400" smtClean="0"/>
          </a:p>
          <a:p>
            <a:pPr eaLnBrk="1" hangingPunct="1"/>
            <a:r>
              <a:rPr lang="es-ES_tradnl" altLang="es-UY" sz="2400" smtClean="0"/>
              <a:t>Monitoreo bimensual.</a:t>
            </a:r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345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s-UY" altLang="es-UY" sz="3600" b="1" dirty="0" smtClean="0"/>
              <a:t>FRECUENCIA ABSOLUTA DE </a:t>
            </a:r>
            <a:br>
              <a:rPr lang="es-UY" altLang="es-UY" sz="3600" b="1" dirty="0" smtClean="0"/>
            </a:br>
            <a:r>
              <a:rPr lang="es-UY" altLang="es-UY" sz="3600" b="1" dirty="0" smtClean="0"/>
              <a:t>LEUCEMIAS AGUDAS 2010-2015</a:t>
            </a:r>
            <a:endParaRPr lang="en-CA" altLang="es-UY" sz="3600" b="1" dirty="0" smtClean="0"/>
          </a:p>
        </p:txBody>
      </p:sp>
      <p:pic>
        <p:nvPicPr>
          <p:cNvPr id="225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8172019"/>
              </p:ext>
            </p:extLst>
          </p:nvPr>
        </p:nvGraphicFramePr>
        <p:xfrm>
          <a:off x="323528" y="1692276"/>
          <a:ext cx="8568952" cy="4905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729051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pPr eaLnBrk="1" hangingPunct="1"/>
            <a:r>
              <a:rPr lang="en-US" altLang="es-UY" sz="3600" b="1" dirty="0" smtClean="0"/>
              <a:t>INCIDENCIA DE </a:t>
            </a:r>
            <a:br>
              <a:rPr lang="en-US" altLang="es-UY" sz="3600" b="1" dirty="0" smtClean="0"/>
            </a:br>
            <a:r>
              <a:rPr lang="en-US" altLang="es-UY" sz="3600" b="1" dirty="0" smtClean="0"/>
              <a:t>LEUCEMIAS AGUDAS 2010-2015</a:t>
            </a:r>
            <a:br>
              <a:rPr lang="en-US" altLang="es-UY" sz="3600" b="1" dirty="0" smtClean="0"/>
            </a:br>
            <a:r>
              <a:rPr lang="en-US" altLang="es-UY" sz="3600" b="1" dirty="0" smtClean="0"/>
              <a:t>/100.000 </a:t>
            </a:r>
            <a:r>
              <a:rPr lang="en-US" altLang="es-UY" sz="3600" b="1" dirty="0" err="1" smtClean="0"/>
              <a:t>habitantes</a:t>
            </a:r>
            <a:r>
              <a:rPr lang="en-US" altLang="es-UY" sz="3600" b="1" dirty="0" smtClean="0"/>
              <a:t>/</a:t>
            </a:r>
            <a:r>
              <a:rPr lang="en-US" altLang="es-UY" sz="3600" b="1" dirty="0" err="1" smtClean="0"/>
              <a:t>año</a:t>
            </a:r>
            <a:endParaRPr lang="en-US" altLang="es-UY" sz="3600" b="1" dirty="0" smtClean="0"/>
          </a:p>
        </p:txBody>
      </p:sp>
      <p:pic>
        <p:nvPicPr>
          <p:cNvPr id="2355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Grá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5572414"/>
              </p:ext>
            </p:extLst>
          </p:nvPr>
        </p:nvGraphicFramePr>
        <p:xfrm>
          <a:off x="611560" y="2057400"/>
          <a:ext cx="7920880" cy="4251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Flecha derecha 4"/>
          <p:cNvSpPr/>
          <p:nvPr/>
        </p:nvSpPr>
        <p:spPr>
          <a:xfrm>
            <a:off x="395537" y="3284985"/>
            <a:ext cx="8136904" cy="144016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/>
          </a:p>
        </p:txBody>
      </p:sp>
      <p:sp>
        <p:nvSpPr>
          <p:cNvPr id="6" name="Rectángulo redondeado 5"/>
          <p:cNvSpPr/>
          <p:nvPr/>
        </p:nvSpPr>
        <p:spPr>
          <a:xfrm>
            <a:off x="7180052" y="2321433"/>
            <a:ext cx="1506748" cy="81953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UY" sz="1400" b="1" dirty="0" smtClean="0"/>
              <a:t>Incidencia promedio: </a:t>
            </a:r>
            <a:r>
              <a:rPr lang="es-UY" sz="1400" b="1" dirty="0" smtClean="0"/>
              <a:t>4,12</a:t>
            </a:r>
            <a:endParaRPr lang="es-UY" sz="1400" b="1" dirty="0"/>
          </a:p>
        </p:txBody>
      </p:sp>
    </p:spTree>
    <p:extLst>
      <p:ext uri="{BB962C8B-B14F-4D97-AF65-F5344CB8AC3E}">
        <p14:creationId xmlns:p14="http://schemas.microsoft.com/office/powerpoint/2010/main" val="309000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Y" sz="3600" b="1" dirty="0" smtClean="0"/>
              <a:t>LEUCEMIAS AGUDAS</a:t>
            </a:r>
            <a:br>
              <a:rPr lang="es-UY" sz="3600" b="1" dirty="0" smtClean="0"/>
            </a:br>
            <a:r>
              <a:rPr lang="es-UY" sz="3600" b="1" dirty="0" smtClean="0"/>
              <a:t>2015</a:t>
            </a:r>
            <a:endParaRPr lang="es-UY" sz="3600" b="1" dirty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9725705"/>
              </p:ext>
            </p:extLst>
          </p:nvPr>
        </p:nvGraphicFramePr>
        <p:xfrm>
          <a:off x="251520" y="1497014"/>
          <a:ext cx="8280920" cy="5172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59267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Y" altLang="es-UY" sz="3600" b="1" dirty="0" smtClean="0"/>
              <a:t>FRECUENCIA ABSOLUTA POR MES </a:t>
            </a:r>
            <a:br>
              <a:rPr lang="es-UY" altLang="es-UY" sz="3600" b="1" dirty="0" smtClean="0"/>
            </a:br>
            <a:r>
              <a:rPr lang="es-UY" altLang="es-UY" sz="3600" b="1" dirty="0" smtClean="0"/>
              <a:t>2015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469465"/>
              </p:ext>
            </p:extLst>
          </p:nvPr>
        </p:nvGraphicFramePr>
        <p:xfrm>
          <a:off x="539552" y="1692276"/>
          <a:ext cx="8147248" cy="48330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963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3600" b="1" dirty="0" smtClean="0"/>
              <a:t>FRECUENCIA POR SEXO</a:t>
            </a:r>
          </a:p>
        </p:txBody>
      </p:sp>
      <p:sp>
        <p:nvSpPr>
          <p:cNvPr id="25620" name="6 CuadroTexto"/>
          <p:cNvSpPr txBox="1">
            <a:spLocks noChangeArrowheads="1"/>
          </p:cNvSpPr>
          <p:nvPr/>
        </p:nvSpPr>
        <p:spPr bwMode="auto">
          <a:xfrm>
            <a:off x="2051050" y="5300663"/>
            <a:ext cx="4897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s-UY" altLang="es-UY" sz="2000" b="1" dirty="0"/>
              <a:t>NUEVOS CASOS</a:t>
            </a:r>
            <a:r>
              <a:rPr lang="es-UY" altLang="es-UY" sz="2000" b="1" dirty="0" smtClean="0"/>
              <a:t>: 129 </a:t>
            </a:r>
            <a:endParaRPr lang="es-UY" altLang="es-UY" sz="2000" b="1" dirty="0"/>
          </a:p>
        </p:txBody>
      </p:sp>
      <p:pic>
        <p:nvPicPr>
          <p:cNvPr id="25621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Grá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9008034"/>
              </p:ext>
            </p:extLst>
          </p:nvPr>
        </p:nvGraphicFramePr>
        <p:xfrm>
          <a:off x="971599" y="1556791"/>
          <a:ext cx="6913513" cy="37438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198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UY" sz="4000" b="1" dirty="0" smtClean="0"/>
              <a:t>LA ADULTOS</a:t>
            </a:r>
            <a:br>
              <a:rPr lang="es-UY" sz="4000" b="1" dirty="0" smtClean="0"/>
            </a:br>
            <a:r>
              <a:rPr lang="es-UY" sz="4000" b="1" dirty="0" smtClean="0"/>
              <a:t>2010-2015</a:t>
            </a:r>
            <a:endParaRPr lang="en-CA" sz="4000" b="1" dirty="0" smtClean="0"/>
          </a:p>
        </p:txBody>
      </p:sp>
      <p:pic>
        <p:nvPicPr>
          <p:cNvPr id="2669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67391083"/>
              </p:ext>
            </p:extLst>
          </p:nvPr>
        </p:nvGraphicFramePr>
        <p:xfrm>
          <a:off x="520701" y="2204864"/>
          <a:ext cx="8102598" cy="3154242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350433"/>
                <a:gridCol w="1350433"/>
                <a:gridCol w="1350433"/>
                <a:gridCol w="1350433"/>
                <a:gridCol w="1350433"/>
                <a:gridCol w="1350433"/>
              </a:tblGrid>
              <a:tr h="698129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>
                          <a:solidFill>
                            <a:schemeClr val="bg1"/>
                          </a:solidFill>
                        </a:rPr>
                        <a:t>AÑO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>
                          <a:solidFill>
                            <a:schemeClr val="bg1"/>
                          </a:solidFill>
                        </a:rPr>
                        <a:t>CASOS</a:t>
                      </a:r>
                      <a:r>
                        <a:rPr lang="es-UY" sz="2000" u="none" strike="noStrike" baseline="0" dirty="0" smtClean="0">
                          <a:solidFill>
                            <a:schemeClr val="bg1"/>
                          </a:solidFill>
                        </a:rPr>
                        <a:t> TOTALES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LAM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>
                          <a:solidFill>
                            <a:schemeClr val="bg1"/>
                          </a:solidFill>
                        </a:rPr>
                        <a:t>MEDIANA EDAD</a:t>
                      </a:r>
                    </a:p>
                    <a:p>
                      <a:pPr algn="ctr" fontAlgn="b"/>
                      <a:r>
                        <a:rPr lang="es-UY" sz="20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LAM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LAL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MEDIANA EDAD LAL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</a:tr>
              <a:tr h="373307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92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 (15-95)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 (16-89)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3307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119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(16-90)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(15-76)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3307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103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82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64 (18-99)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 (16-75)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3307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73 (17-93)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38 (15-90)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3307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89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 (19-96)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43 (15-90)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373307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91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 (15-89)</a:t>
                      </a: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 (18-74)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62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UY" sz="3600" b="1" dirty="0"/>
              <a:t>LA </a:t>
            </a:r>
            <a:r>
              <a:rPr lang="es-UY" sz="3600" b="1" dirty="0" smtClean="0"/>
              <a:t>PEDIATRIA</a:t>
            </a:r>
            <a:r>
              <a:rPr lang="es-UY" sz="3600" b="1" dirty="0"/>
              <a:t/>
            </a:r>
            <a:br>
              <a:rPr lang="es-UY" sz="3600" b="1" dirty="0"/>
            </a:br>
            <a:r>
              <a:rPr lang="es-UY" sz="3600" b="1" dirty="0" smtClean="0"/>
              <a:t>2010-2015</a:t>
            </a:r>
            <a:endParaRPr lang="es-UY" sz="3600" b="1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5113" y="0"/>
            <a:ext cx="1258887" cy="122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4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6524908"/>
              </p:ext>
            </p:extLst>
          </p:nvPr>
        </p:nvGraphicFramePr>
        <p:xfrm>
          <a:off x="457200" y="1916832"/>
          <a:ext cx="8229600" cy="402463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1166723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>
                          <a:solidFill>
                            <a:schemeClr val="bg1"/>
                          </a:solidFill>
                        </a:rPr>
                        <a:t>AÑO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>
                          <a:solidFill>
                            <a:schemeClr val="bg1"/>
                          </a:solidFill>
                        </a:rPr>
                        <a:t>CASOS</a:t>
                      </a:r>
                      <a:r>
                        <a:rPr lang="es-UY" sz="2000" u="none" strike="noStrike" baseline="0" dirty="0" smtClean="0">
                          <a:solidFill>
                            <a:schemeClr val="bg1"/>
                          </a:solidFill>
                        </a:rPr>
                        <a:t> TOTALES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LAM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>
                          <a:solidFill>
                            <a:schemeClr val="bg1"/>
                          </a:solidFill>
                        </a:rPr>
                        <a:t>MEDIANA EDAD</a:t>
                      </a:r>
                    </a:p>
                    <a:p>
                      <a:pPr algn="ctr" fontAlgn="b"/>
                      <a:r>
                        <a:rPr lang="es-UY" sz="20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LAM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LAL</a:t>
                      </a:r>
                      <a:endParaRPr lang="es-UY" sz="2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u="none" strike="noStrike" dirty="0" smtClean="0">
                          <a:solidFill>
                            <a:schemeClr val="bg1"/>
                          </a:solidFill>
                        </a:rPr>
                        <a:t>MEDIANA EDAD LAL</a:t>
                      </a:r>
                    </a:p>
                  </a:txBody>
                  <a:tcPr marL="0" marR="0" marT="0" marB="0" anchor="ctr"/>
                </a:tc>
              </a:tr>
              <a:tr h="476319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2010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 (0-7)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s-UY" sz="200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(2-14)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76319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2011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(4-14)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(6m-14)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76319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2012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(5m-7)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(3m-13)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76319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2013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 (8m-12)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 (2-13)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76319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2014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(1-13)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(0-14)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  <a:tr h="476319">
                <a:tc>
                  <a:txBody>
                    <a:bodyPr/>
                    <a:lstStyle/>
                    <a:p>
                      <a:pPr algn="ctr" fontAlgn="b"/>
                      <a:r>
                        <a:rPr lang="es-UY" sz="2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2015</a:t>
                      </a:r>
                      <a:endParaRPr lang="es-UY" sz="2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 (6-14)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UY" sz="20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(1-13)</a:t>
                      </a:r>
                      <a:endParaRPr lang="es-UY" sz="20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766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356</Words>
  <Application>Microsoft Office PowerPoint</Application>
  <PresentationFormat>Presentación en pantalla (4:3)</PresentationFormat>
  <Paragraphs>146</Paragraphs>
  <Slides>12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Tema de Office</vt:lpstr>
      <vt:lpstr>LEUCEMIAS AGUDAS</vt:lpstr>
      <vt:lpstr>LEUCEMIAS AGUDAS</vt:lpstr>
      <vt:lpstr>FRECUENCIA ABSOLUTA DE  LEUCEMIAS AGUDAS 2010-2015</vt:lpstr>
      <vt:lpstr>INCIDENCIA DE  LEUCEMIAS AGUDAS 2010-2015 /100.000 habitantes/año</vt:lpstr>
      <vt:lpstr>LEUCEMIAS AGUDAS 2015</vt:lpstr>
      <vt:lpstr>FRECUENCIA ABSOLUTA POR MES  2015</vt:lpstr>
      <vt:lpstr>FRECUENCIA POR SEXO</vt:lpstr>
      <vt:lpstr>LA ADULTOS 2010-2015</vt:lpstr>
      <vt:lpstr>LA PEDIATRIA 2010-2015</vt:lpstr>
      <vt:lpstr>LAM SUBTIPOS FAB  2015</vt:lpstr>
      <vt:lpstr>LAL SUBTIPOS 2015</vt:lpstr>
      <vt:lpstr>AGRADECIMIENTO  LABORATORIOS DE CITOMETRIA DE FLUJO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LEUCEMIAS AGUDAS</dc:title>
  <dc:creator>Usuario</dc:creator>
  <cp:lastModifiedBy>Ana Carolina Oliver Solimano</cp:lastModifiedBy>
  <cp:revision>27</cp:revision>
  <dcterms:created xsi:type="dcterms:W3CDTF">2014-01-23T12:01:53Z</dcterms:created>
  <dcterms:modified xsi:type="dcterms:W3CDTF">2016-07-24T21:40:32Z</dcterms:modified>
</cp:coreProperties>
</file>